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38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13" r:id="rId17"/>
    <p:sldId id="316" r:id="rId18"/>
    <p:sldId id="317" r:id="rId19"/>
    <p:sldId id="314" r:id="rId20"/>
    <p:sldId id="318" r:id="rId21"/>
    <p:sldId id="278" r:id="rId22"/>
    <p:sldId id="327" r:id="rId23"/>
    <p:sldId id="328" r:id="rId24"/>
    <p:sldId id="329" r:id="rId25"/>
    <p:sldId id="330" r:id="rId26"/>
    <p:sldId id="321" r:id="rId27"/>
    <p:sldId id="331" r:id="rId28"/>
    <p:sldId id="332" r:id="rId29"/>
    <p:sldId id="333" r:id="rId30"/>
    <p:sldId id="334" r:id="rId31"/>
    <p:sldId id="279" r:id="rId32"/>
    <p:sldId id="326" r:id="rId33"/>
    <p:sldId id="259" r:id="rId34"/>
    <p:sldId id="323" r:id="rId35"/>
    <p:sldId id="322" r:id="rId36"/>
    <p:sldId id="324" r:id="rId37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 autoAdjust="0"/>
    <p:restoredTop sz="92719" autoAdjust="0"/>
  </p:normalViewPr>
  <p:slideViewPr>
    <p:cSldViewPr snapToGrid="0" snapToObjects="1" showGuides="1">
      <p:cViewPr varScale="1">
        <p:scale>
          <a:sx n="139" d="100"/>
          <a:sy n="139" d="100"/>
        </p:scale>
        <p:origin x="192" y="368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12/02/2023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2947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Let’s look at the picture to explain the topic in the field of object recognition tasks. From left to right we have: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I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performance of specific WSOL methods for images with multiple object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for those WSOL methods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localization of multiple object instances in images</a:t>
            </a:r>
            <a:endParaRPr lang="en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31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tif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C622-1ED9-B7A7-DD2B-71727414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CAM</a:t>
            </a:r>
          </a:p>
          <a:p>
            <a:pPr lvl="1"/>
            <a:r>
              <a:rPr lang="en-GB" dirty="0"/>
              <a:t>Baseline method requires specific CNN with GAP layer and modified FC layer</a:t>
            </a:r>
          </a:p>
          <a:p>
            <a:pPr lvl="1"/>
            <a:r>
              <a:rPr lang="en-GB" dirty="0"/>
              <a:t>Typically suffers drop in classification performance due to modified architecture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GradCAM</a:t>
            </a:r>
            <a:endParaRPr lang="en-GB" dirty="0"/>
          </a:p>
          <a:p>
            <a:pPr lvl="1"/>
            <a:r>
              <a:rPr lang="en-GB" dirty="0"/>
              <a:t>Generalization of CAM that doesn’t require modified CNN architecture.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 err="1"/>
              <a:t>ScoreCAM</a:t>
            </a:r>
            <a:endParaRPr lang="en-GB" dirty="0"/>
          </a:p>
          <a:p>
            <a:pPr lvl="1"/>
            <a:r>
              <a:rPr lang="en-GB" dirty="0"/>
              <a:t>More promising to capture features of multiple instances than </a:t>
            </a:r>
            <a:r>
              <a:rPr lang="en-GB" dirty="0" err="1"/>
              <a:t>GradCAM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MinMaxCAM</a:t>
            </a:r>
            <a:endParaRPr lang="en-GB" dirty="0"/>
          </a:p>
          <a:p>
            <a:pPr lvl="1"/>
            <a:r>
              <a:rPr lang="en-GB" dirty="0"/>
              <a:t>Better object coverage by regularization of the localization maps</a:t>
            </a:r>
          </a:p>
          <a:p>
            <a:pPr lvl="1"/>
            <a:r>
              <a:rPr lang="en-GB" dirty="0"/>
              <a:t>Regularization requires re-training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dirty="0"/>
              <a:t>VGG16</a:t>
            </a:r>
          </a:p>
          <a:p>
            <a:pPr lvl="1"/>
            <a:r>
              <a:rPr lang="en-BE" dirty="0"/>
              <a:t>Tends to focus on discriminative features</a:t>
            </a:r>
          </a:p>
          <a:p>
            <a:pPr lvl="1"/>
            <a:r>
              <a:rPr lang="en-BE" dirty="0"/>
              <a:t>Used in CAM, GradCAM, ScoreCAM, MinMaxCAM</a:t>
            </a:r>
          </a:p>
          <a:p>
            <a:pPr lvl="1"/>
            <a:r>
              <a:rPr lang="en-BE" dirty="0"/>
              <a:t>Pre-trained VGG16 model on ImageNet-1k for GradCAM and ScoreCAM</a:t>
            </a:r>
          </a:p>
          <a:p>
            <a:pPr lvl="1"/>
            <a:r>
              <a:rPr lang="en-BE" dirty="0"/>
              <a:t>VGG16-GAP variant required for CAM and MinMaxCAM</a:t>
            </a:r>
          </a:p>
          <a:p>
            <a:endParaRPr lang="en-BE" dirty="0"/>
          </a:p>
          <a:p>
            <a:r>
              <a:rPr lang="en-BE" dirty="0"/>
              <a:t>ResNet50</a:t>
            </a:r>
          </a:p>
          <a:p>
            <a:pPr lvl="1"/>
            <a:r>
              <a:rPr lang="en-BE" dirty="0"/>
              <a:t>More recent than VGG16</a:t>
            </a:r>
          </a:p>
          <a:p>
            <a:pPr lvl="1"/>
            <a:r>
              <a:rPr lang="en-BE" dirty="0"/>
              <a:t>Used in MinMaxCAM paper</a:t>
            </a:r>
          </a:p>
          <a:p>
            <a:pPr lvl="1"/>
            <a:r>
              <a:rPr lang="en-BE" dirty="0"/>
              <a:t>Has GAP layer: Unmodified architecture for all CAM methods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(Synthetic)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6" y="2355742"/>
            <a:ext cx="8392523" cy="36409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Synthetic dataset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Based on paper</a:t>
            </a:r>
          </a:p>
          <a:p>
            <a:pPr lvl="1"/>
            <a:r>
              <a:rPr lang="en-GB" dirty="0"/>
              <a:t>“Quantifying </a:t>
            </a:r>
            <a:r>
              <a:rPr lang="en-GB" dirty="0" err="1"/>
              <a:t>Explainability</a:t>
            </a:r>
            <a:r>
              <a:rPr lang="en-GB" dirty="0"/>
              <a:t> of Saliency Methods in Deep Neural Network</a:t>
            </a:r>
          </a:p>
          <a:p>
            <a:pPr lvl="1"/>
            <a:r>
              <a:rPr lang="en-GB" dirty="0"/>
              <a:t>9 single-instance classes</a:t>
            </a:r>
          </a:p>
          <a:p>
            <a:r>
              <a:rPr lang="en-GB" dirty="0"/>
              <a:t>Dataset</a:t>
            </a:r>
          </a:p>
          <a:p>
            <a:pPr lvl="1"/>
            <a:r>
              <a:rPr lang="en-GB" dirty="0"/>
              <a:t>Image size: 512x512</a:t>
            </a:r>
          </a:p>
          <a:p>
            <a:pPr lvl="1"/>
            <a:r>
              <a:rPr lang="en-GB" dirty="0"/>
              <a:t>Datasets: Fixed object instance count (1..4), optional background </a:t>
            </a:r>
          </a:p>
          <a:p>
            <a:pPr lvl="1"/>
            <a:r>
              <a:rPr lang="en-GB" dirty="0"/>
              <a:t>Train-</a:t>
            </a:r>
            <a:r>
              <a:rPr lang="en-GB" dirty="0" err="1"/>
              <a:t>val</a:t>
            </a:r>
            <a:r>
              <a:rPr lang="en-GB" dirty="0"/>
              <a:t>-test split: 1000/200/200</a:t>
            </a:r>
          </a:p>
          <a:p>
            <a:r>
              <a:rPr lang="en-GB" dirty="0"/>
              <a:t>Ground truth labels</a:t>
            </a:r>
          </a:p>
          <a:p>
            <a:pPr lvl="1"/>
            <a:r>
              <a:rPr lang="en-GB" dirty="0"/>
              <a:t>Segmentation masks: Pixel-accurate performance measurement</a:t>
            </a:r>
          </a:p>
          <a:p>
            <a:pPr lvl="1"/>
            <a:r>
              <a:rPr lang="en-GB" dirty="0"/>
              <a:t>Bounding boxes: Localization of multiple instances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7B3D-5260-DBFB-0D91-4ABC2307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07" y="2355742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8E5F6-0D11-4FE2-1B94-189B63F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7" y="4196673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12AC4-E279-F9BC-9C6F-BD2D13643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23" b="82746"/>
          <a:stretch/>
        </p:blipFill>
        <p:spPr>
          <a:xfrm>
            <a:off x="623887" y="1350115"/>
            <a:ext cx="7024466" cy="7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(ImageNet-1k)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all papers: CAM, Grad-CAM,  </a:t>
            </a:r>
            <a:r>
              <a:rPr lang="en-GB" dirty="0" err="1"/>
              <a:t>ScoreCAM</a:t>
            </a:r>
            <a:r>
              <a:rPr lang="en-GB" dirty="0"/>
              <a:t>, </a:t>
            </a:r>
            <a:r>
              <a:rPr lang="en-GB" dirty="0" err="1"/>
              <a:t>MinMaxCAM</a:t>
            </a:r>
            <a:endParaRPr lang="en-GB" dirty="0"/>
          </a:p>
          <a:p>
            <a:r>
              <a:rPr lang="en-GB" dirty="0"/>
              <a:t>Ground-truth labels available for multi-instance WSOL</a:t>
            </a:r>
          </a:p>
          <a:p>
            <a:pPr lvl="1"/>
            <a:r>
              <a:rPr lang="en-GB" dirty="0"/>
              <a:t>Single class label per image</a:t>
            </a:r>
          </a:p>
          <a:p>
            <a:pPr lvl="1"/>
            <a:r>
              <a:rPr lang="en-GB" dirty="0"/>
              <a:t>Bounding boxes for all object instances in image (ILSVRC 2012)</a:t>
            </a:r>
          </a:p>
          <a:p>
            <a:r>
              <a:rPr lang="en-GB" dirty="0"/>
              <a:t>Training set: 1.2M images</a:t>
            </a:r>
          </a:p>
          <a:p>
            <a:pPr lvl="1"/>
            <a:r>
              <a:rPr lang="en-GB" dirty="0"/>
              <a:t>Propose to use subset of ImageNet-1k to limit computational requirements</a:t>
            </a:r>
          </a:p>
          <a:p>
            <a:r>
              <a:rPr lang="en-GB" dirty="0"/>
              <a:t>Test set: 50k images</a:t>
            </a:r>
          </a:p>
          <a:p>
            <a:pPr lvl="1"/>
            <a:r>
              <a:rPr lang="en-GB" dirty="0"/>
              <a:t>Use ImageNet-1k validation set as test set has no GT labels</a:t>
            </a:r>
          </a:p>
          <a:p>
            <a:r>
              <a:rPr lang="en-GB" dirty="0"/>
              <a:t>Validation set: 10K images from ImageNetV2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5ED7F-AB26-0FFD-F0F2-C8E1743B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734479"/>
            <a:ext cx="2857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9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2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3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for muti-instance 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with most intensity are extracted first with operational CAM threshold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CAM score map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Repeat 1.</a:t>
            </a:r>
          </a:p>
          <a:p>
            <a:pPr lvl="1"/>
            <a:r>
              <a:rPr lang="en-GB" dirty="0"/>
              <a:t>Possible stop criterion: </a:t>
            </a:r>
          </a:p>
          <a:p>
            <a:pPr lvl="2"/>
            <a:r>
              <a:rPr lang="en-GB" dirty="0"/>
              <a:t>No bounding boxes are found</a:t>
            </a:r>
          </a:p>
          <a:p>
            <a:pPr lvl="2"/>
            <a:r>
              <a:rPr lang="en-GB" dirty="0"/>
              <a:t>Minimum CAM threshold reached.</a:t>
            </a:r>
          </a:p>
          <a:p>
            <a:pPr lvl="2"/>
            <a:r>
              <a:rPr lang="en-GB" dirty="0"/>
              <a:t>Prediction score drop threshold reached when modified CAM score map fed to network.</a:t>
            </a:r>
          </a:p>
        </p:txBody>
      </p:sp>
    </p:spTree>
    <p:extLst>
      <p:ext uri="{BB962C8B-B14F-4D97-AF65-F5344CB8AC3E}">
        <p14:creationId xmlns:p14="http://schemas.microsoft.com/office/powerpoint/2010/main" val="238934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Box Accuracy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7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62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CEB0D2-FFF0-72BA-24B3-275F1D0BA1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04749C-0870-912A-0550-ED1EE8742E0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r>
              <a:rPr lang="en-GB" dirty="0"/>
              <a:t>Classification training hurts localization performance</a:t>
            </a:r>
          </a:p>
          <a:p>
            <a:pPr lvl="1"/>
            <a:r>
              <a:rPr lang="en-GB" dirty="0"/>
              <a:t>Bests localization after few training epochs</a:t>
            </a:r>
          </a:p>
          <a:p>
            <a:pPr lvl="1"/>
            <a:r>
              <a:rPr lang="en-GB" dirty="0"/>
              <a:t>Drops when training further</a:t>
            </a:r>
          </a:p>
          <a:p>
            <a:r>
              <a:rPr lang="en-GB" dirty="0"/>
              <a:t>In line with Choe et al, 2020b</a:t>
            </a:r>
          </a:p>
          <a:p>
            <a:endParaRPr lang="en-BE" dirty="0"/>
          </a:p>
          <a:p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64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8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994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9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CAM method benchmarking for ImageNet-1k dataset</a:t>
            </a:r>
          </a:p>
          <a:p>
            <a:r>
              <a:rPr lang="en-BE" dirty="0"/>
              <a:t>Localization improvements using iterative bounding box extraction</a:t>
            </a:r>
          </a:p>
          <a:p>
            <a:r>
              <a:rPr lang="en-BE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Context: Object recognition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r>
              <a:rPr lang="en-GB" dirty="0"/>
              <a:t>… Requires costly human labelling of bounding boxes</a:t>
            </a:r>
          </a:p>
          <a:p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deep learning method of WSOL</a:t>
            </a:r>
          </a:p>
          <a:p>
            <a:r>
              <a:rPr lang="en-GB" dirty="0"/>
              <a:t>Feature activations in higher layers used to localize objects</a:t>
            </a:r>
          </a:p>
          <a:p>
            <a:pPr lvl="1"/>
            <a:r>
              <a:rPr lang="en-GB" dirty="0"/>
              <a:t>More related to object category</a:t>
            </a:r>
          </a:p>
          <a:p>
            <a:pPr lvl="1"/>
            <a:r>
              <a:rPr lang="en-GB" dirty="0"/>
              <a:t>Loss of spatial accuracy due to lower resolution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discriminative parts of object: Object partly localized</a:t>
            </a:r>
          </a:p>
          <a:p>
            <a:pPr lvl="1"/>
            <a:r>
              <a:rPr lang="en-GB" dirty="0"/>
              <a:t>Parts in background may activate and be recognized as object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2"/>
            <a:r>
              <a:rPr lang="en-GB" dirty="0"/>
              <a:t>E.g. region regularization (</a:t>
            </a:r>
            <a:r>
              <a:rPr lang="en-GB" dirty="0" err="1"/>
              <a:t>MinMaxCAM</a:t>
            </a:r>
            <a:r>
              <a:rPr lang="en-GB" dirty="0"/>
              <a:t>), gradient-weighted CAM (</a:t>
            </a:r>
            <a:r>
              <a:rPr lang="en-GB" dirty="0" err="1"/>
              <a:t>GradCAM</a:t>
            </a:r>
            <a:r>
              <a:rPr lang="en-GB" dirty="0"/>
              <a:t>), score-weighted CAM (</a:t>
            </a:r>
            <a:r>
              <a:rPr lang="en-GB" dirty="0" err="1"/>
              <a:t>ScoreCAM</a:t>
            </a:r>
            <a:r>
              <a:rPr lang="en-GB" dirty="0"/>
              <a:t>). </a:t>
            </a:r>
          </a:p>
          <a:p>
            <a:pPr lvl="1"/>
            <a:r>
              <a:rPr lang="en-GB" dirty="0"/>
              <a:t>Large field of research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object in image</a:t>
            </a:r>
          </a:p>
          <a:p>
            <a:r>
              <a:rPr lang="en-BE" sz="3600" dirty="0"/>
              <a:t>No prior-art for multiple instance WSOL!</a:t>
            </a:r>
          </a:p>
          <a:p>
            <a:r>
              <a:rPr lang="en-BE" sz="3600" dirty="0"/>
              <a:t>No evaluation protocol for multiple object instances</a:t>
            </a:r>
          </a:p>
          <a:p>
            <a:pPr marL="0" indent="0">
              <a:buNone/>
            </a:pPr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weakly supervised object localization using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novel evaluation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10453</TotalTime>
  <Words>1216</Words>
  <Application>Microsoft Macintosh PowerPoint</Application>
  <PresentationFormat>Widescreen</PresentationFormat>
  <Paragraphs>323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Context: Object recognition tasks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Multiple-instance WSOL - Localization</vt:lpstr>
      <vt:lpstr>Multiple-instance WSOL – Datasets (Synthetic)</vt:lpstr>
      <vt:lpstr>Multiple-instance WSOL – Datasets (ImageNet-1k)</vt:lpstr>
      <vt:lpstr>Metrics – MaxBoxAccV3</vt:lpstr>
      <vt:lpstr>Multiple-instance WSOL - Metrics</vt:lpstr>
      <vt:lpstr>Multiple-instance WSOL - Improvements</vt:lpstr>
      <vt:lpstr>Experiments</vt:lpstr>
      <vt:lpstr>Localization performance – MaxBoxAccV3</vt:lpstr>
      <vt:lpstr>Localization performance – PxAP</vt:lpstr>
      <vt:lpstr>Box Accuracy at varying CAM thresholds</vt:lpstr>
      <vt:lpstr>Precision-Recall at varying CAM thresholds</vt:lpstr>
      <vt:lpstr>Learning curves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Next steps</vt:lpstr>
      <vt:lpstr>Next steps</vt:lpstr>
      <vt:lpstr>PowerPoint Presentation</vt:lpstr>
      <vt:lpstr>Backup</vt:lpstr>
      <vt:lpstr>CAM pixel value distributions</vt:lpstr>
      <vt:lpstr>Cumulative distribution function (CDF)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359</cp:revision>
  <dcterms:created xsi:type="dcterms:W3CDTF">2020-12-07T09:05:54Z</dcterms:created>
  <dcterms:modified xsi:type="dcterms:W3CDTF">2023-02-12T12:34:32Z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